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75" r:id="rId6"/>
    <p:sldId id="270" r:id="rId7"/>
    <p:sldId id="276" r:id="rId8"/>
    <p:sldId id="268" r:id="rId9"/>
    <p:sldId id="267" r:id="rId10"/>
    <p:sldId id="269" r:id="rId11"/>
    <p:sldId id="263" r:id="rId12"/>
    <p:sldId id="266" r:id="rId13"/>
    <p:sldId id="271" r:id="rId14"/>
  </p:sldIdLst>
  <p:sldSz cx="9144000" cy="6858000" type="screen4x3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02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ihss8\files\PROGRAMS\Programs%20Reports\9_DataAnalysis\Annual%20Report\2019\Data\Analys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solidFill>
                <a:schemeClr val="bg2">
                  <a:lumMod val="75000"/>
                </a:schemeClr>
              </a:solidFill>
            </a:ln>
          </c:spPr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F7E-41E5-AE45-E31C1E44D207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F7E-41E5-AE45-E31C1E44D207}"/>
              </c:ext>
            </c:extLst>
          </c:dPt>
          <c:dLbls>
            <c:dLbl>
              <c:idx val="0"/>
              <c:layout>
                <c:manualLayout>
                  <c:x val="5.1219761258182797E-2"/>
                  <c:y val="2.8780497756741744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6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346359659979457"/>
                      <c:h val="0.287789454823493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F7E-41E5-AE45-E31C1E44D207}"/>
                </c:ext>
              </c:extLst>
            </c:dLbl>
            <c:dLbl>
              <c:idx val="1"/>
              <c:layout>
                <c:manualLayout>
                  <c:x val="0.27841534536755608"/>
                  <c:y val="-0.2200238573897099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6968898325083477"/>
                      <c:h val="0.279581914850209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F7E-41E5-AE45-E31C1E44D207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Registry!$A$39:$A$40</c:f>
              <c:strCache>
                <c:ptCount val="2"/>
                <c:pt idx="0">
                  <c:v>Registry</c:v>
                </c:pt>
                <c:pt idx="1">
                  <c:v>Non-Registry</c:v>
                </c:pt>
              </c:strCache>
            </c:strRef>
          </c:cat>
          <c:val>
            <c:numRef>
              <c:f>Registry!$B$39:$B$40</c:f>
              <c:numCache>
                <c:formatCode>#,##0</c:formatCode>
                <c:ptCount val="2"/>
                <c:pt idx="0">
                  <c:v>3641</c:v>
                </c:pt>
                <c:pt idx="1">
                  <c:v>18167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7E-41E5-AE45-E31C1E44D207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5FAF52-7F3D-43B8-9592-AFE8D3D604CF}" type="doc">
      <dgm:prSet loTypeId="urn:microsoft.com/office/officeart/2005/8/layout/hList6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n-US"/>
        </a:p>
      </dgm:t>
    </dgm:pt>
    <dgm:pt modelId="{F7756873-94DB-4281-B7E2-CF713DE1FCF0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/>
            <a:t>489 applicants</a:t>
          </a:r>
        </a:p>
      </dgm:t>
    </dgm:pt>
    <dgm:pt modelId="{331F173A-E525-4415-A5AB-45106E58F499}" type="parTrans" cxnId="{6C166E72-87BB-41D2-A5E6-40A0B75A3993}">
      <dgm:prSet/>
      <dgm:spPr/>
      <dgm:t>
        <a:bodyPr/>
        <a:lstStyle/>
        <a:p>
          <a:endParaRPr lang="en-US"/>
        </a:p>
      </dgm:t>
    </dgm:pt>
    <dgm:pt modelId="{3487B987-4B04-471F-B12D-14B4D6D92890}" type="sibTrans" cxnId="{6C166E72-87BB-41D2-A5E6-40A0B75A3993}">
      <dgm:prSet/>
      <dgm:spPr/>
      <dgm:t>
        <a:bodyPr/>
        <a:lstStyle/>
        <a:p>
          <a:endParaRPr lang="en-US"/>
        </a:p>
      </dgm:t>
    </dgm:pt>
    <dgm:pt modelId="{D504FD53-85D0-41A3-99E5-100A96AE99DB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1200" b="1" dirty="0"/>
            <a:t>321 trained</a:t>
          </a:r>
        </a:p>
      </dgm:t>
    </dgm:pt>
    <dgm:pt modelId="{2821E8FB-22D0-4A52-8819-D5CE57DE61A5}" type="parTrans" cxnId="{FFED850A-F134-47EA-98D5-E5D0BC0598BB}">
      <dgm:prSet/>
      <dgm:spPr/>
      <dgm:t>
        <a:bodyPr/>
        <a:lstStyle/>
        <a:p>
          <a:endParaRPr lang="en-US"/>
        </a:p>
      </dgm:t>
    </dgm:pt>
    <dgm:pt modelId="{31B927C0-CBE2-4EC1-9383-82B10C1D97AA}" type="sibTrans" cxnId="{FFED850A-F134-47EA-98D5-E5D0BC0598BB}">
      <dgm:prSet/>
      <dgm:spPr/>
      <dgm:t>
        <a:bodyPr/>
        <a:lstStyle/>
        <a:p>
          <a:endParaRPr lang="en-US"/>
        </a:p>
      </dgm:t>
    </dgm:pt>
    <dgm:pt modelId="{ECEA205C-C973-41A3-B76D-E61F0E6B4999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1200" b="1" dirty="0"/>
            <a:t>252 accepted</a:t>
          </a:r>
        </a:p>
      </dgm:t>
    </dgm:pt>
    <dgm:pt modelId="{8357D2BF-4286-449F-9D1B-45881D14CA23}" type="parTrans" cxnId="{37EA4A4A-5AD5-48A7-9C9F-FC4AFB014849}">
      <dgm:prSet/>
      <dgm:spPr/>
      <dgm:t>
        <a:bodyPr/>
        <a:lstStyle/>
        <a:p>
          <a:endParaRPr lang="en-US"/>
        </a:p>
      </dgm:t>
    </dgm:pt>
    <dgm:pt modelId="{70F9F2FB-DBEB-4AE1-8913-1025B41A7FBC}" type="sibTrans" cxnId="{37EA4A4A-5AD5-48A7-9C9F-FC4AFB014849}">
      <dgm:prSet/>
      <dgm:spPr/>
      <dgm:t>
        <a:bodyPr/>
        <a:lstStyle/>
        <a:p>
          <a:endParaRPr lang="en-US"/>
        </a:p>
      </dgm:t>
    </dgm:pt>
    <dgm:pt modelId="{7E524608-BD28-48B5-A35F-4DFC4AA3C73B}" type="pres">
      <dgm:prSet presAssocID="{6E5FAF52-7F3D-43B8-9592-AFE8D3D604C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2826F7-F5F9-4D75-8F95-573FA55CDAA0}" type="pres">
      <dgm:prSet presAssocID="{F7756873-94DB-4281-B7E2-CF713DE1FCF0}" presName="node" presStyleLbl="node1" presStyleIdx="0" presStyleCnt="3" custScaleX="420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8C5615-1721-4D79-A6D5-87C5A46A11E1}" type="pres">
      <dgm:prSet presAssocID="{3487B987-4B04-471F-B12D-14B4D6D92890}" presName="sibTrans" presStyleCnt="0"/>
      <dgm:spPr/>
    </dgm:pt>
    <dgm:pt modelId="{4E966E87-A541-41C3-A37A-71C819605C3F}" type="pres">
      <dgm:prSet presAssocID="{D504FD53-85D0-41A3-99E5-100A96AE99DB}" presName="node" presStyleLbl="node1" presStyleIdx="1" presStyleCnt="3" custScaleX="35538" custScaleY="580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22545D-0F9D-4ABD-8D9E-5CA616D12D21}" type="pres">
      <dgm:prSet presAssocID="{31B927C0-CBE2-4EC1-9383-82B10C1D97AA}" presName="sibTrans" presStyleCnt="0"/>
      <dgm:spPr/>
    </dgm:pt>
    <dgm:pt modelId="{7E79C936-0F9A-4209-83A2-2C4B2802ED58}" type="pres">
      <dgm:prSet presAssocID="{ECEA205C-C973-41A3-B76D-E61F0E6B4999}" presName="node" presStyleLbl="node1" presStyleIdx="2" presStyleCnt="3" custScaleX="34914" custScaleY="307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310624-35FC-4543-9B50-97C017ED86EE}" type="presOf" srcId="{F7756873-94DB-4281-B7E2-CF713DE1FCF0}" destId="{A62826F7-F5F9-4D75-8F95-573FA55CDAA0}" srcOrd="0" destOrd="0" presId="urn:microsoft.com/office/officeart/2005/8/layout/hList6"/>
    <dgm:cxn modelId="{30C6E0ED-6183-4FAF-A22E-01194346DD99}" type="presOf" srcId="{ECEA205C-C973-41A3-B76D-E61F0E6B4999}" destId="{7E79C936-0F9A-4209-83A2-2C4B2802ED58}" srcOrd="0" destOrd="0" presId="urn:microsoft.com/office/officeart/2005/8/layout/hList6"/>
    <dgm:cxn modelId="{2D0B0759-CB81-4801-AB3B-8BFBDC0F7A91}" type="presOf" srcId="{6E5FAF52-7F3D-43B8-9592-AFE8D3D604CF}" destId="{7E524608-BD28-48B5-A35F-4DFC4AA3C73B}" srcOrd="0" destOrd="0" presId="urn:microsoft.com/office/officeart/2005/8/layout/hList6"/>
    <dgm:cxn modelId="{6C166E72-87BB-41D2-A5E6-40A0B75A3993}" srcId="{6E5FAF52-7F3D-43B8-9592-AFE8D3D604CF}" destId="{F7756873-94DB-4281-B7E2-CF713DE1FCF0}" srcOrd="0" destOrd="0" parTransId="{331F173A-E525-4415-A5AB-45106E58F499}" sibTransId="{3487B987-4B04-471F-B12D-14B4D6D92890}"/>
    <dgm:cxn modelId="{37EA4A4A-5AD5-48A7-9C9F-FC4AFB014849}" srcId="{6E5FAF52-7F3D-43B8-9592-AFE8D3D604CF}" destId="{ECEA205C-C973-41A3-B76D-E61F0E6B4999}" srcOrd="2" destOrd="0" parTransId="{8357D2BF-4286-449F-9D1B-45881D14CA23}" sibTransId="{70F9F2FB-DBEB-4AE1-8913-1025B41A7FBC}"/>
    <dgm:cxn modelId="{FFED850A-F134-47EA-98D5-E5D0BC0598BB}" srcId="{6E5FAF52-7F3D-43B8-9592-AFE8D3D604CF}" destId="{D504FD53-85D0-41A3-99E5-100A96AE99DB}" srcOrd="1" destOrd="0" parTransId="{2821E8FB-22D0-4A52-8819-D5CE57DE61A5}" sibTransId="{31B927C0-CBE2-4EC1-9383-82B10C1D97AA}"/>
    <dgm:cxn modelId="{C39A34C1-19C3-42B7-A6DA-BE3FD0DC1022}" type="presOf" srcId="{D504FD53-85D0-41A3-99E5-100A96AE99DB}" destId="{4E966E87-A541-41C3-A37A-71C819605C3F}" srcOrd="0" destOrd="0" presId="urn:microsoft.com/office/officeart/2005/8/layout/hList6"/>
    <dgm:cxn modelId="{33DB758F-862F-4E60-A8A0-2FDFE258E455}" type="presParOf" srcId="{7E524608-BD28-48B5-A35F-4DFC4AA3C73B}" destId="{A62826F7-F5F9-4D75-8F95-573FA55CDAA0}" srcOrd="0" destOrd="0" presId="urn:microsoft.com/office/officeart/2005/8/layout/hList6"/>
    <dgm:cxn modelId="{9A2C27A3-AA9C-46C5-AD12-16BDE501C8B7}" type="presParOf" srcId="{7E524608-BD28-48B5-A35F-4DFC4AA3C73B}" destId="{D88C5615-1721-4D79-A6D5-87C5A46A11E1}" srcOrd="1" destOrd="0" presId="urn:microsoft.com/office/officeart/2005/8/layout/hList6"/>
    <dgm:cxn modelId="{582400B0-11A6-4275-94E5-41128F96F7F8}" type="presParOf" srcId="{7E524608-BD28-48B5-A35F-4DFC4AA3C73B}" destId="{4E966E87-A541-41C3-A37A-71C819605C3F}" srcOrd="2" destOrd="0" presId="urn:microsoft.com/office/officeart/2005/8/layout/hList6"/>
    <dgm:cxn modelId="{7375FDC8-81BE-4DC0-9486-853BA89656BB}" type="presParOf" srcId="{7E524608-BD28-48B5-A35F-4DFC4AA3C73B}" destId="{AC22545D-0F9D-4ABD-8D9E-5CA616D12D21}" srcOrd="3" destOrd="0" presId="urn:microsoft.com/office/officeart/2005/8/layout/hList6"/>
    <dgm:cxn modelId="{50EACB1A-954B-4FF6-BBA6-D8D9E2175036}" type="presParOf" srcId="{7E524608-BD28-48B5-A35F-4DFC4AA3C73B}" destId="{7E79C936-0F9A-4209-83A2-2C4B2802ED58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5FAF52-7F3D-43B8-9592-AFE8D3D604CF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7756873-94DB-4281-B7E2-CF713DE1FCF0}">
      <dgm:prSet phldrT="[Text]" custT="1"/>
      <dgm:spPr/>
      <dgm:t>
        <a:bodyPr/>
        <a:lstStyle/>
        <a:p>
          <a:r>
            <a:rPr lang="en-US" sz="1600" b="1" dirty="0"/>
            <a:t>363 Referred</a:t>
          </a:r>
        </a:p>
      </dgm:t>
    </dgm:pt>
    <dgm:pt modelId="{331F173A-E525-4415-A5AB-45106E58F499}" type="parTrans" cxnId="{6C166E72-87BB-41D2-A5E6-40A0B75A3993}">
      <dgm:prSet/>
      <dgm:spPr/>
      <dgm:t>
        <a:bodyPr/>
        <a:lstStyle/>
        <a:p>
          <a:endParaRPr lang="en-US"/>
        </a:p>
      </dgm:t>
    </dgm:pt>
    <dgm:pt modelId="{3487B987-4B04-471F-B12D-14B4D6D92890}" type="sibTrans" cxnId="{6C166E72-87BB-41D2-A5E6-40A0B75A3993}">
      <dgm:prSet/>
      <dgm:spPr/>
      <dgm:t>
        <a:bodyPr/>
        <a:lstStyle/>
        <a:p>
          <a:endParaRPr lang="en-US"/>
        </a:p>
      </dgm:t>
    </dgm:pt>
    <dgm:pt modelId="{D504FD53-85D0-41A3-99E5-100A96AE99DB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1200" b="1" dirty="0"/>
            <a:t>215 Paired</a:t>
          </a:r>
        </a:p>
      </dgm:t>
    </dgm:pt>
    <dgm:pt modelId="{2821E8FB-22D0-4A52-8819-D5CE57DE61A5}" type="parTrans" cxnId="{FFED850A-F134-47EA-98D5-E5D0BC0598BB}">
      <dgm:prSet/>
      <dgm:spPr/>
      <dgm:t>
        <a:bodyPr/>
        <a:lstStyle/>
        <a:p>
          <a:endParaRPr lang="en-US"/>
        </a:p>
      </dgm:t>
    </dgm:pt>
    <dgm:pt modelId="{31B927C0-CBE2-4EC1-9383-82B10C1D97AA}" type="sibTrans" cxnId="{FFED850A-F134-47EA-98D5-E5D0BC0598BB}">
      <dgm:prSet/>
      <dgm:spPr/>
      <dgm:t>
        <a:bodyPr/>
        <a:lstStyle/>
        <a:p>
          <a:endParaRPr lang="en-US"/>
        </a:p>
      </dgm:t>
    </dgm:pt>
    <dgm:pt modelId="{ECEA205C-C973-41A3-B76D-E61F0E6B4999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1200" b="1" dirty="0"/>
            <a:t>98 Hired</a:t>
          </a:r>
        </a:p>
      </dgm:t>
    </dgm:pt>
    <dgm:pt modelId="{8357D2BF-4286-449F-9D1B-45881D14CA23}" type="parTrans" cxnId="{37EA4A4A-5AD5-48A7-9C9F-FC4AFB014849}">
      <dgm:prSet/>
      <dgm:spPr/>
      <dgm:t>
        <a:bodyPr/>
        <a:lstStyle/>
        <a:p>
          <a:endParaRPr lang="en-US"/>
        </a:p>
      </dgm:t>
    </dgm:pt>
    <dgm:pt modelId="{70F9F2FB-DBEB-4AE1-8913-1025B41A7FBC}" type="sibTrans" cxnId="{37EA4A4A-5AD5-48A7-9C9F-FC4AFB014849}">
      <dgm:prSet/>
      <dgm:spPr/>
      <dgm:t>
        <a:bodyPr/>
        <a:lstStyle/>
        <a:p>
          <a:endParaRPr lang="en-US"/>
        </a:p>
      </dgm:t>
    </dgm:pt>
    <dgm:pt modelId="{7E524608-BD28-48B5-A35F-4DFC4AA3C73B}" type="pres">
      <dgm:prSet presAssocID="{6E5FAF52-7F3D-43B8-9592-AFE8D3D604C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2826F7-F5F9-4D75-8F95-573FA55CDAA0}" type="pres">
      <dgm:prSet presAssocID="{F7756873-94DB-4281-B7E2-CF713DE1FCF0}" presName="node" presStyleLbl="node1" presStyleIdx="0" presStyleCnt="3" custScaleX="420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8C5615-1721-4D79-A6D5-87C5A46A11E1}" type="pres">
      <dgm:prSet presAssocID="{3487B987-4B04-471F-B12D-14B4D6D92890}" presName="sibTrans" presStyleCnt="0"/>
      <dgm:spPr/>
    </dgm:pt>
    <dgm:pt modelId="{4E966E87-A541-41C3-A37A-71C819605C3F}" type="pres">
      <dgm:prSet presAssocID="{D504FD53-85D0-41A3-99E5-100A96AE99DB}" presName="node" presStyleLbl="node1" presStyleIdx="1" presStyleCnt="3" custScaleX="35538" custScaleY="580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22545D-0F9D-4ABD-8D9E-5CA616D12D21}" type="pres">
      <dgm:prSet presAssocID="{31B927C0-CBE2-4EC1-9383-82B10C1D97AA}" presName="sibTrans" presStyleCnt="0"/>
      <dgm:spPr/>
    </dgm:pt>
    <dgm:pt modelId="{7E79C936-0F9A-4209-83A2-2C4B2802ED58}" type="pres">
      <dgm:prSet presAssocID="{ECEA205C-C973-41A3-B76D-E61F0E6B4999}" presName="node" presStyleLbl="node1" presStyleIdx="2" presStyleCnt="3" custScaleX="34914" custScaleY="307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310624-35FC-4543-9B50-97C017ED86EE}" type="presOf" srcId="{F7756873-94DB-4281-B7E2-CF713DE1FCF0}" destId="{A62826F7-F5F9-4D75-8F95-573FA55CDAA0}" srcOrd="0" destOrd="0" presId="urn:microsoft.com/office/officeart/2005/8/layout/hList6"/>
    <dgm:cxn modelId="{30C6E0ED-6183-4FAF-A22E-01194346DD99}" type="presOf" srcId="{ECEA205C-C973-41A3-B76D-E61F0E6B4999}" destId="{7E79C936-0F9A-4209-83A2-2C4B2802ED58}" srcOrd="0" destOrd="0" presId="urn:microsoft.com/office/officeart/2005/8/layout/hList6"/>
    <dgm:cxn modelId="{2D0B0759-CB81-4801-AB3B-8BFBDC0F7A91}" type="presOf" srcId="{6E5FAF52-7F3D-43B8-9592-AFE8D3D604CF}" destId="{7E524608-BD28-48B5-A35F-4DFC4AA3C73B}" srcOrd="0" destOrd="0" presId="urn:microsoft.com/office/officeart/2005/8/layout/hList6"/>
    <dgm:cxn modelId="{6C166E72-87BB-41D2-A5E6-40A0B75A3993}" srcId="{6E5FAF52-7F3D-43B8-9592-AFE8D3D604CF}" destId="{F7756873-94DB-4281-B7E2-CF713DE1FCF0}" srcOrd="0" destOrd="0" parTransId="{331F173A-E525-4415-A5AB-45106E58F499}" sibTransId="{3487B987-4B04-471F-B12D-14B4D6D92890}"/>
    <dgm:cxn modelId="{37EA4A4A-5AD5-48A7-9C9F-FC4AFB014849}" srcId="{6E5FAF52-7F3D-43B8-9592-AFE8D3D604CF}" destId="{ECEA205C-C973-41A3-B76D-E61F0E6B4999}" srcOrd="2" destOrd="0" parTransId="{8357D2BF-4286-449F-9D1B-45881D14CA23}" sibTransId="{70F9F2FB-DBEB-4AE1-8913-1025B41A7FBC}"/>
    <dgm:cxn modelId="{FFED850A-F134-47EA-98D5-E5D0BC0598BB}" srcId="{6E5FAF52-7F3D-43B8-9592-AFE8D3D604CF}" destId="{D504FD53-85D0-41A3-99E5-100A96AE99DB}" srcOrd="1" destOrd="0" parTransId="{2821E8FB-22D0-4A52-8819-D5CE57DE61A5}" sibTransId="{31B927C0-CBE2-4EC1-9383-82B10C1D97AA}"/>
    <dgm:cxn modelId="{C39A34C1-19C3-42B7-A6DA-BE3FD0DC1022}" type="presOf" srcId="{D504FD53-85D0-41A3-99E5-100A96AE99DB}" destId="{4E966E87-A541-41C3-A37A-71C819605C3F}" srcOrd="0" destOrd="0" presId="urn:microsoft.com/office/officeart/2005/8/layout/hList6"/>
    <dgm:cxn modelId="{33DB758F-862F-4E60-A8A0-2FDFE258E455}" type="presParOf" srcId="{7E524608-BD28-48B5-A35F-4DFC4AA3C73B}" destId="{A62826F7-F5F9-4D75-8F95-573FA55CDAA0}" srcOrd="0" destOrd="0" presId="urn:microsoft.com/office/officeart/2005/8/layout/hList6"/>
    <dgm:cxn modelId="{9A2C27A3-AA9C-46C5-AD12-16BDE501C8B7}" type="presParOf" srcId="{7E524608-BD28-48B5-A35F-4DFC4AA3C73B}" destId="{D88C5615-1721-4D79-A6D5-87C5A46A11E1}" srcOrd="1" destOrd="0" presId="urn:microsoft.com/office/officeart/2005/8/layout/hList6"/>
    <dgm:cxn modelId="{582400B0-11A6-4275-94E5-41128F96F7F8}" type="presParOf" srcId="{7E524608-BD28-48B5-A35F-4DFC4AA3C73B}" destId="{4E966E87-A541-41C3-A37A-71C819605C3F}" srcOrd="2" destOrd="0" presId="urn:microsoft.com/office/officeart/2005/8/layout/hList6"/>
    <dgm:cxn modelId="{7375FDC8-81BE-4DC0-9486-853BA89656BB}" type="presParOf" srcId="{7E524608-BD28-48B5-A35F-4DFC4AA3C73B}" destId="{AC22545D-0F9D-4ABD-8D9E-5CA616D12D21}" srcOrd="3" destOrd="0" presId="urn:microsoft.com/office/officeart/2005/8/layout/hList6"/>
    <dgm:cxn modelId="{50EACB1A-954B-4FF6-BBA6-D8D9E2175036}" type="presParOf" srcId="{7E524608-BD28-48B5-A35F-4DFC4AA3C73B}" destId="{7E79C936-0F9A-4209-83A2-2C4B2802ED58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826F7-F5F9-4D75-8F95-573FA55CDAA0}">
      <dsp:nvSpPr>
        <dsp:cNvPr id="0" name=""/>
        <dsp:cNvSpPr/>
      </dsp:nvSpPr>
      <dsp:spPr>
        <a:xfrm rot="16200000">
          <a:off x="-193951" y="194239"/>
          <a:ext cx="1832163" cy="1443684"/>
        </a:xfrm>
        <a:prstGeom prst="flowChartManualOperati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489 applicants</a:t>
          </a:r>
        </a:p>
      </dsp:txBody>
      <dsp:txXfrm rot="5400000">
        <a:off x="289" y="366432"/>
        <a:ext cx="1443684" cy="1099297"/>
      </dsp:txXfrm>
    </dsp:sp>
    <dsp:sp modelId="{4E966E87-A541-41C3-A37A-71C819605C3F}">
      <dsp:nvSpPr>
        <dsp:cNvPr id="0" name=""/>
        <dsp:cNvSpPr/>
      </dsp:nvSpPr>
      <dsp:spPr>
        <a:xfrm rot="16200000">
          <a:off x="1779299" y="306069"/>
          <a:ext cx="1064321" cy="1220023"/>
        </a:xfrm>
        <a:prstGeom prst="flowChartManualOperation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321 trained</a:t>
          </a:r>
        </a:p>
      </dsp:txBody>
      <dsp:txXfrm rot="5400000">
        <a:off x="1701448" y="596784"/>
        <a:ext cx="1220023" cy="638593"/>
      </dsp:txXfrm>
    </dsp:sp>
    <dsp:sp modelId="{7E79C936-0F9A-4209-83A2-2C4B2802ED58}">
      <dsp:nvSpPr>
        <dsp:cNvPr id="0" name=""/>
        <dsp:cNvSpPr/>
      </dsp:nvSpPr>
      <dsp:spPr>
        <a:xfrm rot="16200000">
          <a:off x="3496242" y="316780"/>
          <a:ext cx="564013" cy="1198601"/>
        </a:xfrm>
        <a:prstGeom prst="flowChartManualOperation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252 accepted</a:t>
          </a:r>
        </a:p>
      </dsp:txBody>
      <dsp:txXfrm rot="5400000">
        <a:off x="3178948" y="746877"/>
        <a:ext cx="1198601" cy="3384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826F7-F5F9-4D75-8F95-573FA55CDAA0}">
      <dsp:nvSpPr>
        <dsp:cNvPr id="0" name=""/>
        <dsp:cNvSpPr/>
      </dsp:nvSpPr>
      <dsp:spPr>
        <a:xfrm rot="16200000">
          <a:off x="34352" y="-33992"/>
          <a:ext cx="1731772" cy="1799757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363 Referred</a:t>
          </a:r>
        </a:p>
      </dsp:txBody>
      <dsp:txXfrm rot="5400000">
        <a:off x="360" y="346354"/>
        <a:ext cx="1799757" cy="1039064"/>
      </dsp:txXfrm>
    </dsp:sp>
    <dsp:sp modelId="{4E966E87-A541-41C3-A37A-71C819605C3F}">
      <dsp:nvSpPr>
        <dsp:cNvPr id="0" name=""/>
        <dsp:cNvSpPr/>
      </dsp:nvSpPr>
      <dsp:spPr>
        <a:xfrm rot="16200000">
          <a:off x="2378561" y="105419"/>
          <a:ext cx="1006003" cy="1520932"/>
        </a:xfrm>
        <a:prstGeom prst="flowChartManualOperation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215 Paired</a:t>
          </a:r>
        </a:p>
      </dsp:txBody>
      <dsp:txXfrm rot="5400000">
        <a:off x="2121097" y="564084"/>
        <a:ext cx="1520932" cy="603601"/>
      </dsp:txXfrm>
    </dsp:sp>
    <dsp:sp modelId="{7E79C936-0F9A-4209-83A2-2C4B2802ED58}">
      <dsp:nvSpPr>
        <dsp:cNvPr id="0" name=""/>
        <dsp:cNvSpPr/>
      </dsp:nvSpPr>
      <dsp:spPr>
        <a:xfrm rot="16200000">
          <a:off x="4443569" y="118772"/>
          <a:ext cx="533108" cy="1494227"/>
        </a:xfrm>
        <a:prstGeom prst="flowChartManualOperation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98 Hired</a:t>
          </a:r>
        </a:p>
      </dsp:txBody>
      <dsp:txXfrm rot="5400000">
        <a:off x="3963010" y="705953"/>
        <a:ext cx="1494227" cy="3198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C766-D0AA-4BE4-86E0-84D6DDF182A4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1A2C-CA61-494B-B0E0-9907C13A4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2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C766-D0AA-4BE4-86E0-84D6DDF182A4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1A2C-CA61-494B-B0E0-9907C13A4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C766-D0AA-4BE4-86E0-84D6DDF182A4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1A2C-CA61-494B-B0E0-9907C13A4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591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C766-D0AA-4BE4-86E0-84D6DDF182A4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1A2C-CA61-494B-B0E0-9907C13A4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C766-D0AA-4BE4-86E0-84D6DDF182A4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1A2C-CA61-494B-B0E0-9907C13A4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12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C766-D0AA-4BE4-86E0-84D6DDF182A4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1A2C-CA61-494B-B0E0-9907C13A4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1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C766-D0AA-4BE4-86E0-84D6DDF182A4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1A2C-CA61-494B-B0E0-9907C13A4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113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C766-D0AA-4BE4-86E0-84D6DDF182A4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1A2C-CA61-494B-B0E0-9907C13A4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1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C766-D0AA-4BE4-86E0-84D6DDF182A4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1A2C-CA61-494B-B0E0-9907C13A4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06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C766-D0AA-4BE4-86E0-84D6DDF182A4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1A2C-CA61-494B-B0E0-9907C13A4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55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C766-D0AA-4BE4-86E0-84D6DDF182A4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1A2C-CA61-494B-B0E0-9907C13A4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4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3C766-D0AA-4BE4-86E0-84D6DDF182A4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D1A2C-CA61-494B-B0E0-9907C13A4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9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721AD6-ECB4-4A29-8DE0-A5DE48591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4555056"/>
            <a:ext cx="5174047" cy="975664"/>
          </a:xfrm>
        </p:spPr>
        <p:txBody>
          <a:bodyPr anchor="ctr">
            <a:normAutofit/>
          </a:bodyPr>
          <a:lstStyle/>
          <a:p>
            <a:pPr algn="r"/>
            <a:r>
              <a:rPr lang="en-US" sz="3900" b="1" dirty="0">
                <a:latin typeface="+mn-lt"/>
              </a:rPr>
              <a:t>SF IHSS Public Authority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2C6C0B-7873-4690-97A2-E9B556615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56968" y="4555055"/>
            <a:ext cx="2537450" cy="1723125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January 10, 2020</a:t>
            </a:r>
          </a:p>
        </p:txBody>
      </p:sp>
      <p:sp>
        <p:nvSpPr>
          <p:cNvPr id="6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425" y="1322610"/>
            <a:ext cx="1682850" cy="16828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46253" y="2707205"/>
            <a:ext cx="721796" cy="72179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4374" y="2603243"/>
            <a:ext cx="220271" cy="22027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29087" y="0"/>
            <a:ext cx="4814914" cy="3429000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13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79834" y="4776880"/>
            <a:ext cx="0" cy="130302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10D0269C-03C3-4A43-B83D-AD1F94337DDE}"/>
              </a:ext>
            </a:extLst>
          </p:cNvPr>
          <p:cNvSpPr/>
          <p:nvPr/>
        </p:nvSpPr>
        <p:spPr>
          <a:xfrm>
            <a:off x="247959" y="5416617"/>
            <a:ext cx="5661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The mission of San Francisco’s In-Home Supportive Services (IHSS) Public Authority is to provide and promote a service delivery model of consumer directed, in-home support that maximizes the potential of older adults and people with disabilities to live independently and participate in their communities.</a:t>
            </a:r>
          </a:p>
        </p:txBody>
      </p:sp>
    </p:spTree>
    <p:extLst>
      <p:ext uri="{BB962C8B-B14F-4D97-AF65-F5344CB8AC3E}">
        <p14:creationId xmlns:p14="http://schemas.microsoft.com/office/powerpoint/2010/main" val="1412307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>
            <a:extLst>
              <a:ext uri="{FF2B5EF4-FFF2-40B4-BE49-F238E27FC236}">
                <a16:creationId xmlns:a16="http://schemas.microsoft.com/office/drawing/2014/main" id="{DD597FCF-BA97-41E4-B3BD-2F34F1E75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34147"/>
            <a:ext cx="8686800" cy="91440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Provider Benefits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E2812CE-A7F0-4114-A7A8-A49F627252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2101" y="2083827"/>
            <a:ext cx="3801528" cy="23508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8B6F393E-1DBF-4381-AD17-3799B1EA2963}"/>
              </a:ext>
            </a:extLst>
          </p:cNvPr>
          <p:cNvSpPr>
            <a:spLocks noChangeArrowheads="1"/>
          </p:cNvSpPr>
          <p:nvPr/>
        </p:nvSpPr>
        <p:spPr bwMode="gray">
          <a:xfrm>
            <a:off x="218377" y="1470457"/>
            <a:ext cx="8531341" cy="45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bIns="91440"/>
          <a:lstStyle/>
          <a:p>
            <a:r>
              <a:rPr lang="en-US" sz="1600" dirty="0"/>
              <a:t>Since July 2019, the Public Authority distributed free supplies to </a:t>
            </a:r>
            <a:r>
              <a:rPr lang="en-US" sz="1600" b="1" dirty="0"/>
              <a:t>1,217 unduplicated IHSS Independent Providers.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5BA3FB-4A89-4F47-8207-FD517B3C02A8}"/>
              </a:ext>
            </a:extLst>
          </p:cNvPr>
          <p:cNvSpPr txBox="1"/>
          <p:nvPr/>
        </p:nvSpPr>
        <p:spPr>
          <a:xfrm>
            <a:off x="282694" y="4696282"/>
            <a:ext cx="8467024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New Updates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952144-EA6B-43E2-AB49-E260B246673C}"/>
              </a:ext>
            </a:extLst>
          </p:cNvPr>
          <p:cNvSpPr txBox="1"/>
          <p:nvPr/>
        </p:nvSpPr>
        <p:spPr>
          <a:xfrm>
            <a:off x="282694" y="1148547"/>
            <a:ext cx="8467024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FY2019 | Number of Served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1501F4BA-46AD-431F-9E40-155C2F0736DB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2694" y="5165764"/>
            <a:ext cx="8556506" cy="145808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bIns="91440"/>
          <a:lstStyle/>
          <a:p>
            <a:pPr marL="171450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sz="1600" dirty="0"/>
              <a:t>New staff member</a:t>
            </a:r>
          </a:p>
          <a:p>
            <a:pPr marL="171450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sz="1600" dirty="0"/>
              <a:t>One location (IPAC)</a:t>
            </a:r>
          </a:p>
        </p:txBody>
      </p:sp>
    </p:spTree>
    <p:extLst>
      <p:ext uri="{BB962C8B-B14F-4D97-AF65-F5344CB8AC3E}">
        <p14:creationId xmlns:p14="http://schemas.microsoft.com/office/powerpoint/2010/main" val="2272621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>
            <a:extLst>
              <a:ext uri="{FF2B5EF4-FFF2-40B4-BE49-F238E27FC236}">
                <a16:creationId xmlns:a16="http://schemas.microsoft.com/office/drawing/2014/main" id="{DD597FCF-BA97-41E4-B3BD-2F34F1E75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89" y="310393"/>
            <a:ext cx="8686800" cy="9144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Agenda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6BB1FC3B-9BD2-453B-934A-6C7430E61ED3}"/>
              </a:ext>
            </a:extLst>
          </p:cNvPr>
          <p:cNvSpPr>
            <a:spLocks noChangeArrowheads="1"/>
          </p:cNvSpPr>
          <p:nvPr/>
        </p:nvSpPr>
        <p:spPr bwMode="gray">
          <a:xfrm>
            <a:off x="226503" y="1550083"/>
            <a:ext cx="8363824" cy="4540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bIns="91440" anchor="t"/>
          <a:lstStyle/>
          <a:p>
            <a:pPr marL="171450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sz="2400" dirty="0"/>
              <a:t>Annual Fiscal Compliance Audit</a:t>
            </a:r>
          </a:p>
          <a:p>
            <a:pPr marL="171450" indent="-171450">
              <a:buClr>
                <a:srgbClr val="800000"/>
              </a:buClr>
              <a:buFont typeface="Wingdings" pitchFamily="2" charset="2"/>
              <a:buChar char="§"/>
            </a:pPr>
            <a:endParaRPr lang="en-US" sz="1200" dirty="0"/>
          </a:p>
          <a:p>
            <a:pPr marL="171450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sz="2400" dirty="0"/>
              <a:t>Programs</a:t>
            </a:r>
          </a:p>
          <a:p>
            <a:pPr marL="628650" lvl="1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sz="2400" dirty="0"/>
              <a:t>Registry</a:t>
            </a:r>
          </a:p>
          <a:p>
            <a:pPr marL="1085850" lvl="2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sz="2400" dirty="0"/>
              <a:t>For Consumers</a:t>
            </a:r>
          </a:p>
          <a:p>
            <a:pPr marL="1085850" lvl="2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sz="2400" dirty="0"/>
              <a:t>For Providers</a:t>
            </a:r>
          </a:p>
          <a:p>
            <a:pPr marL="628650" lvl="1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sz="2400" dirty="0"/>
              <a:t>Emergency On-Call</a:t>
            </a:r>
          </a:p>
          <a:p>
            <a:pPr marL="628650" lvl="1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sz="2400" dirty="0"/>
              <a:t>Mentorship</a:t>
            </a:r>
          </a:p>
          <a:p>
            <a:pPr marL="628650" lvl="1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sz="2400" dirty="0"/>
              <a:t>Provider Benefits</a:t>
            </a:r>
          </a:p>
          <a:p>
            <a:pPr marL="628650" lvl="1" indent="-171450">
              <a:buClr>
                <a:srgbClr val="800000"/>
              </a:buClr>
              <a:buFont typeface="Wingdings" pitchFamily="2" charset="2"/>
              <a:buChar char="§"/>
            </a:pPr>
            <a:endParaRPr lang="en-US" sz="1600" dirty="0"/>
          </a:p>
          <a:p>
            <a:pPr marL="171450" indent="-171450">
              <a:buClr>
                <a:srgbClr val="800000"/>
              </a:buClr>
              <a:buFont typeface="Wingdings" pitchFamily="2" charset="2"/>
              <a:buChar char="§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1684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>
            <a:extLst>
              <a:ext uri="{FF2B5EF4-FFF2-40B4-BE49-F238E27FC236}">
                <a16:creationId xmlns:a16="http://schemas.microsoft.com/office/drawing/2014/main" id="{DD597FCF-BA97-41E4-B3BD-2F34F1E75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89" y="310393"/>
            <a:ext cx="8686800" cy="9144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Annual Fiscal Compliance Audit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6BB1FC3B-9BD2-453B-934A-6C7430E61ED3}"/>
              </a:ext>
            </a:extLst>
          </p:cNvPr>
          <p:cNvSpPr>
            <a:spLocks noChangeArrowheads="1"/>
          </p:cNvSpPr>
          <p:nvPr/>
        </p:nvSpPr>
        <p:spPr bwMode="gray">
          <a:xfrm>
            <a:off x="226503" y="1550083"/>
            <a:ext cx="8363824" cy="4540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bIns="91440" anchor="t"/>
          <a:lstStyle/>
          <a:p>
            <a:pPr marL="171450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dirty="0"/>
              <a:t>For Fiscal Year 2018-2019, DAAS granted SF IHSS Public Authority a “</a:t>
            </a:r>
            <a:r>
              <a:rPr lang="en-US" b="1" dirty="0"/>
              <a:t>Good Performance Waiver</a:t>
            </a:r>
            <a:r>
              <a:rPr lang="en-US" dirty="0"/>
              <a:t>” from citywide fiscal and compliance monitoring. </a:t>
            </a:r>
          </a:p>
          <a:p>
            <a:pPr marL="171450" indent="-171450">
              <a:buClr>
                <a:srgbClr val="800000"/>
              </a:buClr>
              <a:buFont typeface="Wingdings" pitchFamily="2" charset="2"/>
              <a:buChar char="§"/>
            </a:pPr>
            <a:endParaRPr lang="en-US" dirty="0"/>
          </a:p>
          <a:p>
            <a:pPr marL="628650" lvl="1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dirty="0"/>
              <a:t>Each year, the Public Authority has 1 external audit and 1 DAAS fiscal and compliance audit.  For every year since January 2010, since onboarding the current Director of Finance and Operations, the audits had no findings. </a:t>
            </a:r>
          </a:p>
          <a:p>
            <a:pPr marL="628650" lvl="1" indent="-171450">
              <a:buClr>
                <a:srgbClr val="800000"/>
              </a:buClr>
              <a:buFont typeface="Wingdings" pitchFamily="2" charset="2"/>
              <a:buChar char="§"/>
            </a:pPr>
            <a:endParaRPr lang="en-US" dirty="0"/>
          </a:p>
          <a:p>
            <a:pPr marL="628650" lvl="1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dirty="0"/>
              <a:t>For the first time last year, DAAS waived their annual fiscal compliance audit since the Public Authority had never had any findings.</a:t>
            </a:r>
          </a:p>
          <a:p>
            <a:pPr marL="628650" lvl="1" indent="-171450">
              <a:buClr>
                <a:srgbClr val="800000"/>
              </a:buClr>
              <a:buFont typeface="Wingdings" pitchFamily="2" charset="2"/>
              <a:buChar char="§"/>
            </a:pPr>
            <a:endParaRPr lang="en-US" dirty="0"/>
          </a:p>
          <a:p>
            <a:pPr marL="171450" indent="-171450">
              <a:buClr>
                <a:srgbClr val="800000"/>
              </a:buClr>
              <a:buFont typeface="Wingdings" pitchFamily="2" charset="2"/>
              <a:buChar char="§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01759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B1760DBD-4EFE-432C-AFED-F391AABF8658}"/>
              </a:ext>
            </a:extLst>
          </p:cNvPr>
          <p:cNvSpPr txBox="1"/>
          <p:nvPr/>
        </p:nvSpPr>
        <p:spPr>
          <a:xfrm>
            <a:off x="292542" y="4983979"/>
            <a:ext cx="8467024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New Updates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DD597FCF-BA97-41E4-B3BD-2F34F1E75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34147"/>
            <a:ext cx="8686800" cy="91440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Registry </a:t>
            </a:r>
            <a:r>
              <a:rPr lang="en-US" sz="2400" i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(for Consumers)</a:t>
            </a:r>
            <a:endParaRPr lang="en-US" sz="4800" i="1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39E37173-14D0-4543-AFAA-DFF1E98A8BE8}"/>
              </a:ext>
            </a:extLst>
          </p:cNvPr>
          <p:cNvSpPr>
            <a:spLocks noChangeArrowheads="1"/>
          </p:cNvSpPr>
          <p:nvPr/>
        </p:nvSpPr>
        <p:spPr bwMode="gray">
          <a:xfrm>
            <a:off x="292542" y="5381241"/>
            <a:ext cx="8546658" cy="6480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bIns="91440"/>
          <a:lstStyle/>
          <a:p>
            <a:pPr marL="171450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sz="1600" dirty="0"/>
              <a:t>New texting platform</a:t>
            </a:r>
          </a:p>
          <a:p>
            <a:pPr marL="171450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sz="1600" dirty="0"/>
              <a:t>IHSS Consumer Handbook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313445-71CF-47FE-9680-5245CD2BF425}"/>
              </a:ext>
            </a:extLst>
          </p:cNvPr>
          <p:cNvSpPr txBox="1"/>
          <p:nvPr/>
        </p:nvSpPr>
        <p:spPr>
          <a:xfrm>
            <a:off x="282694" y="1148547"/>
            <a:ext cx="8467024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FY2019 | Number of Served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EF49481-52E7-4F2D-851E-4ED6F1C21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91821" y="2116907"/>
            <a:ext cx="4629092" cy="25592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8" name="Rectangle 9">
            <a:extLst>
              <a:ext uri="{FF2B5EF4-FFF2-40B4-BE49-F238E27FC236}">
                <a16:creationId xmlns:a16="http://schemas.microsoft.com/office/drawing/2014/main" id="{AB5E771F-9B85-4C11-9D25-1E42940D2EB4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2694" y="1425546"/>
            <a:ext cx="8467024" cy="6480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bIns="91440"/>
          <a:lstStyle/>
          <a:p>
            <a:r>
              <a:rPr lang="en-US" sz="1600" dirty="0"/>
              <a:t>In FY2019, the Registry Program provided 3,555 referrals lists to </a:t>
            </a:r>
            <a:r>
              <a:rPr lang="en-US" sz="1600" b="1" dirty="0"/>
              <a:t>1,458 IHSS Consumers</a:t>
            </a:r>
            <a:r>
              <a:rPr lang="en-US" sz="1600" dirty="0"/>
              <a:t>, </a:t>
            </a:r>
            <a:r>
              <a:rPr lang="en-US" sz="1600" b="1" dirty="0"/>
              <a:t>44% (635) of whom hired IHSS Providers.</a:t>
            </a:r>
          </a:p>
        </p:txBody>
      </p:sp>
    </p:spTree>
    <p:extLst>
      <p:ext uri="{BB962C8B-B14F-4D97-AF65-F5344CB8AC3E}">
        <p14:creationId xmlns:p14="http://schemas.microsoft.com/office/powerpoint/2010/main" val="3989651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>
            <a:extLst>
              <a:ext uri="{FF2B5EF4-FFF2-40B4-BE49-F238E27FC236}">
                <a16:creationId xmlns:a16="http://schemas.microsoft.com/office/drawing/2014/main" id="{DD597FCF-BA97-41E4-B3BD-2F34F1E75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34147"/>
            <a:ext cx="8686800" cy="91440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Registry</a:t>
            </a:r>
            <a:r>
              <a:rPr lang="en-US" sz="4800" i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i="1" dirty="0">
                <a:solidFill>
                  <a:schemeClr val="bg2">
                    <a:lumMod val="25000"/>
                  </a:schemeClr>
                </a:solidFill>
              </a:rPr>
              <a:t>(for Providers)</a:t>
            </a:r>
            <a:endParaRPr lang="en-US" sz="4800" b="1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4BD8D7-6BAE-4AF0-87C5-345D6BBA8873}"/>
              </a:ext>
            </a:extLst>
          </p:cNvPr>
          <p:cNvSpPr txBox="1"/>
          <p:nvPr/>
        </p:nvSpPr>
        <p:spPr>
          <a:xfrm>
            <a:off x="282694" y="1148547"/>
            <a:ext cx="8467024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FY2019 | Number of Registry Providers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956B61-7880-42F1-A1D9-21DF89DDD4A3}"/>
              </a:ext>
            </a:extLst>
          </p:cNvPr>
          <p:cNvSpPr txBox="1"/>
          <p:nvPr/>
        </p:nvSpPr>
        <p:spPr>
          <a:xfrm>
            <a:off x="282694" y="4627270"/>
            <a:ext cx="8467024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New Updates</a:t>
            </a:r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A2006F83-28AA-4D73-84D0-BB235496D67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2694" y="5024531"/>
            <a:ext cx="8546658" cy="145808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bIns="91440"/>
          <a:lstStyle/>
          <a:p>
            <a:pPr marL="171450" lvl="0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prstClr val="black"/>
                </a:solidFill>
              </a:rPr>
              <a:t>Provider Connect Line (PCL)</a:t>
            </a:r>
          </a:p>
          <a:p>
            <a:pPr marL="171450" lvl="0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prstClr val="black"/>
                </a:solidFill>
              </a:rPr>
              <a:t>Provider Referral Incentive</a:t>
            </a:r>
            <a:endParaRPr lang="en-US" sz="1400" dirty="0"/>
          </a:p>
        </p:txBody>
      </p:sp>
      <p:graphicFrame>
        <p:nvGraphicFramePr>
          <p:cNvPr id="30" name="Diagram 29">
            <a:extLst>
              <a:ext uri="{FF2B5EF4-FFF2-40B4-BE49-F238E27FC236}">
                <a16:creationId xmlns:a16="http://schemas.microsoft.com/office/drawing/2014/main" id="{D163CBFA-F876-4010-A5E9-FE7E185DDE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9253003"/>
              </p:ext>
            </p:extLst>
          </p:nvPr>
        </p:nvGraphicFramePr>
        <p:xfrm>
          <a:off x="3863146" y="2357937"/>
          <a:ext cx="4377838" cy="18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157C0748-03E6-4F2C-A5E0-229C4FC919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9618220"/>
              </p:ext>
            </p:extLst>
          </p:nvPr>
        </p:nvGraphicFramePr>
        <p:xfrm>
          <a:off x="374509" y="2041030"/>
          <a:ext cx="2729417" cy="2465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9" name="Rectangle 9">
            <a:extLst>
              <a:ext uri="{FF2B5EF4-FFF2-40B4-BE49-F238E27FC236}">
                <a16:creationId xmlns:a16="http://schemas.microsoft.com/office/drawing/2014/main" id="{AD2D2B22-93B0-49E4-9FB2-DA391C3457B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53780" y="1456324"/>
            <a:ext cx="8467024" cy="5575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bIns="91440"/>
          <a:lstStyle/>
          <a:p>
            <a:pPr>
              <a:buClr>
                <a:srgbClr val="800000"/>
              </a:buClr>
            </a:pPr>
            <a:r>
              <a:rPr lang="en-US" sz="1600" dirty="0"/>
              <a:t>During FY2019, </a:t>
            </a:r>
            <a:r>
              <a:rPr lang="en-US" sz="1600" b="1" dirty="0"/>
              <a:t>3,641 IHSS Providers </a:t>
            </a:r>
            <a:r>
              <a:rPr lang="en-US" sz="1600" dirty="0"/>
              <a:t>were a part of the Registry, 23% (847) of whom worked with and/or actively looked for a Consumer.</a:t>
            </a:r>
          </a:p>
        </p:txBody>
      </p:sp>
    </p:spTree>
    <p:extLst>
      <p:ext uri="{BB962C8B-B14F-4D97-AF65-F5344CB8AC3E}">
        <p14:creationId xmlns:p14="http://schemas.microsoft.com/office/powerpoint/2010/main" val="4205930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>
            <a:extLst>
              <a:ext uri="{FF2B5EF4-FFF2-40B4-BE49-F238E27FC236}">
                <a16:creationId xmlns:a16="http://schemas.microsoft.com/office/drawing/2014/main" id="{DD597FCF-BA97-41E4-B3BD-2F34F1E75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34147"/>
            <a:ext cx="8686800" cy="91440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Emergency On-Call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85DA40-F817-45ED-A14A-3279C80EB02B}"/>
              </a:ext>
            </a:extLst>
          </p:cNvPr>
          <p:cNvSpPr txBox="1"/>
          <p:nvPr/>
        </p:nvSpPr>
        <p:spPr>
          <a:xfrm>
            <a:off x="282694" y="1148547"/>
            <a:ext cx="8467024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FY2019 | Number of Served</a:t>
            </a:r>
          </a:p>
        </p:txBody>
      </p:sp>
      <p:sp>
        <p:nvSpPr>
          <p:cNvPr id="26" name="Rectangle 9">
            <a:extLst>
              <a:ext uri="{FF2B5EF4-FFF2-40B4-BE49-F238E27FC236}">
                <a16:creationId xmlns:a16="http://schemas.microsoft.com/office/drawing/2014/main" id="{D3EB6B5E-F091-4D4A-8B38-D00C5CC3ABB1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2694" y="1425546"/>
            <a:ext cx="8467024" cy="5374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bIns="91440"/>
          <a:lstStyle/>
          <a:p>
            <a:r>
              <a:rPr lang="en-US" sz="1600" dirty="0"/>
              <a:t>In FY2019, </a:t>
            </a:r>
            <a:r>
              <a:rPr lang="en-US" sz="1600" b="1" dirty="0"/>
              <a:t>481 unduplicated Consumers </a:t>
            </a:r>
            <a:r>
              <a:rPr lang="en-US" sz="1600" dirty="0"/>
              <a:t>received emergency care services from the On-Call workers—who serviced over 9,254 hours.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5F4F1A-5B51-4C9B-AD7E-2ECB4ACD5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427" y="2171814"/>
            <a:ext cx="4343195" cy="23471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9F2EC7A-5A13-4BF1-9651-94E9444517BA}"/>
              </a:ext>
            </a:extLst>
          </p:cNvPr>
          <p:cNvSpPr txBox="1"/>
          <p:nvPr/>
        </p:nvSpPr>
        <p:spPr>
          <a:xfrm>
            <a:off x="282694" y="4837157"/>
            <a:ext cx="8467024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New Updates</a:t>
            </a:r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1E60F5DB-ED68-47C5-9F84-4275C402E73B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2694" y="5234418"/>
            <a:ext cx="8546658" cy="145808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bIns="91440"/>
          <a:lstStyle/>
          <a:p>
            <a:pPr marL="171450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sz="1600" dirty="0"/>
              <a:t>New RFP contract (effective July 1, 2019)</a:t>
            </a:r>
          </a:p>
        </p:txBody>
      </p:sp>
    </p:spTree>
    <p:extLst>
      <p:ext uri="{BB962C8B-B14F-4D97-AF65-F5344CB8AC3E}">
        <p14:creationId xmlns:p14="http://schemas.microsoft.com/office/powerpoint/2010/main" val="3029041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>
            <a:extLst>
              <a:ext uri="{FF2B5EF4-FFF2-40B4-BE49-F238E27FC236}">
                <a16:creationId xmlns:a16="http://schemas.microsoft.com/office/drawing/2014/main" id="{DD597FCF-BA97-41E4-B3BD-2F34F1E75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34147"/>
            <a:ext cx="8686800" cy="914400"/>
          </a:xfrm>
        </p:spPr>
        <p:txBody>
          <a:bodyPr>
            <a:noAutofit/>
          </a:bodyPr>
          <a:lstStyle/>
          <a:p>
            <a:r>
              <a:rPr lang="en-US" sz="39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Mentorship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DC2C8B6-9969-4869-A209-2E96646758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3549169"/>
              </p:ext>
            </p:extLst>
          </p:nvPr>
        </p:nvGraphicFramePr>
        <p:xfrm>
          <a:off x="1773712" y="2613725"/>
          <a:ext cx="5457597" cy="1731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0F1E33B6-1019-4824-B2E2-E429BDD99C0F}"/>
              </a:ext>
            </a:extLst>
          </p:cNvPr>
          <p:cNvSpPr txBox="1"/>
          <p:nvPr/>
        </p:nvSpPr>
        <p:spPr>
          <a:xfrm>
            <a:off x="282694" y="1148547"/>
            <a:ext cx="8467024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FY2019 | Number of Served</a:t>
            </a:r>
          </a:p>
        </p:txBody>
      </p:sp>
      <p:sp>
        <p:nvSpPr>
          <p:cNvPr id="26" name="Rectangle 9">
            <a:extLst>
              <a:ext uri="{FF2B5EF4-FFF2-40B4-BE49-F238E27FC236}">
                <a16:creationId xmlns:a16="http://schemas.microsoft.com/office/drawing/2014/main" id="{768E39E7-45B9-4D42-A7B9-74C921D7D2D5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2694" y="1425545"/>
            <a:ext cx="8467024" cy="10986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bIns="91440"/>
          <a:lstStyle/>
          <a:p>
            <a:r>
              <a:rPr lang="en-US" sz="1600" dirty="0"/>
              <a:t>In FY2019, the Mentorship Program received 413 referrals for </a:t>
            </a:r>
            <a:r>
              <a:rPr lang="en-US" sz="1600" b="1" dirty="0"/>
              <a:t>363 IHSS Consumers. </a:t>
            </a:r>
            <a:r>
              <a:rPr lang="en-US" sz="1600" dirty="0"/>
              <a:t>Of all Consumers referred, 59% (215) were paired with mentors and received mentorship services, including trainings, interview assistance, and alike. Out of those who were paired with mentors, </a:t>
            </a:r>
            <a:r>
              <a:rPr lang="en-US" sz="1600" b="1" dirty="0"/>
              <a:t>46% (98) hired </a:t>
            </a:r>
            <a:r>
              <a:rPr lang="en-US" sz="1600" dirty="0"/>
              <a:t>providers.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9F8D433-BC46-4FF3-89BA-DB330DBAAD2E}"/>
              </a:ext>
            </a:extLst>
          </p:cNvPr>
          <p:cNvSpPr txBox="1"/>
          <p:nvPr/>
        </p:nvSpPr>
        <p:spPr>
          <a:xfrm>
            <a:off x="282694" y="4560158"/>
            <a:ext cx="8467024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New Updates</a:t>
            </a:r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0F9A0623-DBB1-4189-88C3-8FE9F475138C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2694" y="4957419"/>
            <a:ext cx="8546658" cy="145808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bIns="91440"/>
          <a:lstStyle/>
          <a:p>
            <a:pPr marL="171450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sz="1600" dirty="0"/>
              <a:t>Electronic Timesheets (EVV) workshops</a:t>
            </a:r>
          </a:p>
          <a:p>
            <a:pPr marL="171450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sz="1600" dirty="0"/>
              <a:t>One Stop Resource Center</a:t>
            </a:r>
          </a:p>
        </p:txBody>
      </p:sp>
    </p:spTree>
    <p:extLst>
      <p:ext uri="{BB962C8B-B14F-4D97-AF65-F5344CB8AC3E}">
        <p14:creationId xmlns:p14="http://schemas.microsoft.com/office/powerpoint/2010/main" val="1065594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>
            <a:extLst>
              <a:ext uri="{FF2B5EF4-FFF2-40B4-BE49-F238E27FC236}">
                <a16:creationId xmlns:a16="http://schemas.microsoft.com/office/drawing/2014/main" id="{DD597FCF-BA97-41E4-B3BD-2F34F1E75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34147"/>
            <a:ext cx="8686800" cy="91440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Provider Benefits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244AD01-2831-4A3F-AA6F-B3AB7F9165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65765" y="2105258"/>
            <a:ext cx="3625309" cy="22032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A52351-5567-4FF2-8DF6-6A15054423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61205" y="4912337"/>
            <a:ext cx="2760217" cy="1594232"/>
          </a:xfrm>
          <a:prstGeom prst="rect">
            <a:avLst/>
          </a:prstGeom>
        </p:spPr>
      </p:pic>
      <p:sp>
        <p:nvSpPr>
          <p:cNvPr id="41" name="Rectangle 9">
            <a:extLst>
              <a:ext uri="{FF2B5EF4-FFF2-40B4-BE49-F238E27FC236}">
                <a16:creationId xmlns:a16="http://schemas.microsoft.com/office/drawing/2014/main" id="{91DF6A92-FFCC-4DE7-9786-6F179E94CEB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581527" y="3916029"/>
            <a:ext cx="4343399" cy="45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bIns="91440"/>
          <a:lstStyle/>
          <a:p>
            <a:endParaRPr lang="en-US" sz="1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E57D308-75C7-4ABD-B673-FD66FAA5AA88}"/>
              </a:ext>
            </a:extLst>
          </p:cNvPr>
          <p:cNvSpPr txBox="1"/>
          <p:nvPr/>
        </p:nvSpPr>
        <p:spPr>
          <a:xfrm>
            <a:off x="282694" y="1148547"/>
            <a:ext cx="8467024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FY2019 | Number of Enrolled</a:t>
            </a:r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20FD3BE4-02B6-4405-92D4-718E8C31E1DE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2694" y="1425546"/>
            <a:ext cx="8467024" cy="5374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bIns="91440"/>
          <a:lstStyle/>
          <a:p>
            <a:r>
              <a:rPr lang="en-US" sz="1600" dirty="0"/>
              <a:t>In FY2019, </a:t>
            </a:r>
            <a:r>
              <a:rPr lang="en-US" sz="1600" b="1" dirty="0"/>
              <a:t>11,424 IHSS Providers </a:t>
            </a:r>
            <a:r>
              <a:rPr lang="en-US" sz="1600" dirty="0"/>
              <a:t>were</a:t>
            </a:r>
            <a:r>
              <a:rPr lang="en-US" sz="1600" b="1" dirty="0"/>
              <a:t> </a:t>
            </a:r>
            <a:r>
              <a:rPr lang="en-US" sz="1600" dirty="0"/>
              <a:t>enrolled in San Francisco Health Plan’s Health Workers HMO; </a:t>
            </a:r>
            <a:r>
              <a:rPr lang="en-US" sz="1600" b="1" dirty="0"/>
              <a:t>9,548</a:t>
            </a:r>
            <a:r>
              <a:rPr lang="en-US" sz="1600" dirty="0"/>
              <a:t> IHSS Providers in Liberty Dental Plan’s LDP100 or EPO.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5DFFC7F-1E4E-4E60-8F45-00E9AEF46D09}"/>
              </a:ext>
            </a:extLst>
          </p:cNvPr>
          <p:cNvSpPr txBox="1"/>
          <p:nvPr/>
        </p:nvSpPr>
        <p:spPr>
          <a:xfrm>
            <a:off x="282694" y="4560158"/>
            <a:ext cx="8467024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New Updates</a:t>
            </a: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D37BF09C-EE3C-4CB4-BA20-41A713B0BFA8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2693" y="4957419"/>
            <a:ext cx="5278511" cy="145808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bIns="91440"/>
          <a:lstStyle/>
          <a:p>
            <a:r>
              <a:rPr lang="en-US" sz="1600" dirty="0"/>
              <a:t>In FY2019, the Public Authority provided health and dental insurance worth over </a:t>
            </a:r>
            <a:r>
              <a:rPr lang="en-US" sz="1600" b="1" dirty="0"/>
              <a:t>$66.9M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9708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>
            <a:extLst>
              <a:ext uri="{FF2B5EF4-FFF2-40B4-BE49-F238E27FC236}">
                <a16:creationId xmlns:a16="http://schemas.microsoft.com/office/drawing/2014/main" id="{DD597FCF-BA97-41E4-B3BD-2F34F1E75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34147"/>
            <a:ext cx="8686800" cy="91440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Provider Benefits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CA015318-AF5B-4F05-9F26-D8FD14A9F6D3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08240" y="4092953"/>
            <a:ext cx="4207160" cy="18756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bIns="91440"/>
          <a:lstStyle/>
          <a:p>
            <a:pPr marL="171450" indent="-171450">
              <a:buClr>
                <a:srgbClr val="800000"/>
              </a:buClr>
              <a:buFont typeface="Wingdings" pitchFamily="2" charset="2"/>
              <a:buChar char="§"/>
            </a:pP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DE68DE-E5E0-45C5-96D0-FBA9DE2D8BF0}"/>
              </a:ext>
            </a:extLst>
          </p:cNvPr>
          <p:cNvSpPr txBox="1"/>
          <p:nvPr/>
        </p:nvSpPr>
        <p:spPr>
          <a:xfrm>
            <a:off x="282694" y="1148547"/>
            <a:ext cx="8467024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FY2019 | Number of Served</a:t>
            </a: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F54FCD58-CEB4-4848-A5BE-2E0121AD711D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2694" y="1425545"/>
            <a:ext cx="8467024" cy="7294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bIns="91440"/>
          <a:lstStyle/>
          <a:p>
            <a:r>
              <a:rPr lang="en-US" sz="1600" dirty="0"/>
              <a:t>In FY2019 alone, the PA received and </a:t>
            </a:r>
            <a:r>
              <a:rPr lang="en-US" sz="1600" b="1" dirty="0"/>
              <a:t>reviewed 4,813 criminal background results</a:t>
            </a:r>
            <a:r>
              <a:rPr lang="en-US" sz="1600" dirty="0"/>
              <a:t>; and provided </a:t>
            </a:r>
            <a:r>
              <a:rPr lang="en-US" sz="1600" b="1" dirty="0" err="1"/>
              <a:t>LiveScan</a:t>
            </a:r>
            <a:r>
              <a:rPr lang="en-US" sz="1600" b="1" dirty="0"/>
              <a:t> services to 888 IHSS Providers. </a:t>
            </a:r>
            <a:r>
              <a:rPr lang="en-US" sz="1600" dirty="0"/>
              <a:t>Since March 2018, the Public Authority has provided 1,819 </a:t>
            </a:r>
            <a:r>
              <a:rPr lang="en-US" sz="1600" dirty="0" err="1"/>
              <a:t>LiveScan</a:t>
            </a:r>
            <a:r>
              <a:rPr lang="en-US" sz="1600" dirty="0"/>
              <a:t> services.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0CB8DD5-4F4B-4F0E-B018-39138762CAF4}"/>
              </a:ext>
            </a:extLst>
          </p:cNvPr>
          <p:cNvSpPr txBox="1"/>
          <p:nvPr/>
        </p:nvSpPr>
        <p:spPr>
          <a:xfrm>
            <a:off x="282694" y="4672412"/>
            <a:ext cx="8467024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New Updates</a:t>
            </a: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EE4CBAB5-227C-4083-AD08-F455038EAE4B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2694" y="5029640"/>
            <a:ext cx="8556506" cy="145808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bIns="91440"/>
          <a:lstStyle/>
          <a:p>
            <a:pPr marL="171450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sz="1600" dirty="0"/>
              <a:t>New staff member</a:t>
            </a:r>
          </a:p>
          <a:p>
            <a:pPr marL="171450" indent="-171450">
              <a:buClr>
                <a:srgbClr val="800000"/>
              </a:buClr>
              <a:buFont typeface="Wingdings" pitchFamily="2" charset="2"/>
              <a:buChar char="§"/>
            </a:pPr>
            <a:r>
              <a:rPr lang="en-US" sz="1600" dirty="0"/>
              <a:t>Two locations (SF IHSS Public Authority &amp; IPAC)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F7A035-E7C1-4E80-B1B0-FBB06CA04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65799" y="2308769"/>
            <a:ext cx="5739923" cy="21710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98380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3F5B9AEDBF414C9D5BDE868735BACF" ma:contentTypeVersion="7" ma:contentTypeDescription="Create a new document." ma:contentTypeScope="" ma:versionID="88ffb2dd5e6780bb015b16d0f5f77211">
  <xsd:schema xmlns:xsd="http://www.w3.org/2001/XMLSchema" xmlns:xs="http://www.w3.org/2001/XMLSchema" xmlns:p="http://schemas.microsoft.com/office/2006/metadata/properties" xmlns:ns3="a9d15743-0814-49d5-85aa-2c179aa11180" xmlns:ns4="d70a2df6-2cbf-4e36-993e-ce00646d8ba7" targetNamespace="http://schemas.microsoft.com/office/2006/metadata/properties" ma:root="true" ma:fieldsID="1953a9de5c56c5e7c912dbc0c968e177" ns3:_="" ns4:_="">
    <xsd:import namespace="a9d15743-0814-49d5-85aa-2c179aa11180"/>
    <xsd:import namespace="d70a2df6-2cbf-4e36-993e-ce00646d8ba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d15743-0814-49d5-85aa-2c179aa111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a2df6-2cbf-4e36-993e-ce00646d8b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044648-F4ED-4C67-9BE2-D1765869C22F}">
  <ds:schemaRefs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purl.org/dc/dcmitype/"/>
    <ds:schemaRef ds:uri="a9d15743-0814-49d5-85aa-2c179aa11180"/>
    <ds:schemaRef ds:uri="http://schemas.microsoft.com/office/2006/documentManagement/types"/>
    <ds:schemaRef ds:uri="d70a2df6-2cbf-4e36-993e-ce00646d8ba7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21EB9953-BD80-438B-B226-015C551381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601FCE-F981-474C-A8A5-217324D583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d15743-0814-49d5-85aa-2c179aa11180"/>
    <ds:schemaRef ds:uri="d70a2df6-2cbf-4e36-993e-ce00646d8b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532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SF IHSS Public Authority</vt:lpstr>
      <vt:lpstr>Agenda</vt:lpstr>
      <vt:lpstr>Annual Fiscal Compliance Audit</vt:lpstr>
      <vt:lpstr>Registry (for Consumers)</vt:lpstr>
      <vt:lpstr>Registry (for Providers)</vt:lpstr>
      <vt:lpstr>Emergency On-Call</vt:lpstr>
      <vt:lpstr>Mentorship</vt:lpstr>
      <vt:lpstr>Provider Benefits</vt:lpstr>
      <vt:lpstr>Provider Benefits</vt:lpstr>
      <vt:lpstr>Provider Benefits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Lee</dc:creator>
  <cp:lastModifiedBy>Bridget Badasow</cp:lastModifiedBy>
  <cp:revision>87</cp:revision>
  <cp:lastPrinted>2020-01-02T18:04:11Z</cp:lastPrinted>
  <dcterms:created xsi:type="dcterms:W3CDTF">2019-12-11T00:57:05Z</dcterms:created>
  <dcterms:modified xsi:type="dcterms:W3CDTF">2020-01-02T19:22:03Z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0x010100993F5B9AEDBF414C9D5BDE868735BACF</vt:lpwstr>
  </property>
</Properties>
</file>